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31"/>
  </p:notesMasterIdLst>
  <p:handoutMasterIdLst>
    <p:handoutMasterId r:id="rId32"/>
  </p:handoutMasterIdLst>
  <p:sldIdLst>
    <p:sldId id="560" r:id="rId4"/>
    <p:sldId id="561" r:id="rId5"/>
    <p:sldId id="562" r:id="rId6"/>
    <p:sldId id="572" r:id="rId7"/>
    <p:sldId id="563" r:id="rId8"/>
    <p:sldId id="581" r:id="rId9"/>
    <p:sldId id="579" r:id="rId10"/>
    <p:sldId id="580" r:id="rId11"/>
    <p:sldId id="578" r:id="rId12"/>
    <p:sldId id="582" r:id="rId13"/>
    <p:sldId id="592" r:id="rId14"/>
    <p:sldId id="583" r:id="rId15"/>
    <p:sldId id="574" r:id="rId16"/>
    <p:sldId id="584" r:id="rId17"/>
    <p:sldId id="577" r:id="rId18"/>
    <p:sldId id="576" r:id="rId19"/>
    <p:sldId id="585" r:id="rId20"/>
    <p:sldId id="587" r:id="rId21"/>
    <p:sldId id="586" r:id="rId22"/>
    <p:sldId id="588" r:id="rId23"/>
    <p:sldId id="589" r:id="rId24"/>
    <p:sldId id="573" r:id="rId25"/>
    <p:sldId id="590" r:id="rId26"/>
    <p:sldId id="591" r:id="rId27"/>
    <p:sldId id="593" r:id="rId28"/>
    <p:sldId id="443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C2A14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30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71767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E93A6-FA01-421A-9A1A-9D030E5B8DE9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7294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7018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652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689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1.png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7.png"/><Relationship Id="rId22" Type="http://schemas.openxmlformats.org/officeDocument/2006/relationships/hyperlink" Target="http://www.milestonesy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Writing and using methods, overloads, ref, out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3885311" y="3505200"/>
            <a:ext cx="7681214" cy="2895600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4002018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Method Parameters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6562" name="Picture 2" descr="http://www.propertyoz.com.au/library/construction_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96160" y="1676400"/>
            <a:ext cx="3838576" cy="2362200"/>
          </a:xfrm>
          <a:prstGeom prst="roundRect">
            <a:avLst>
              <a:gd name="adj" fmla="val 8159"/>
            </a:avLst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1324155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119651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method for printing </a:t>
            </a:r>
            <a:r>
              <a:rPr lang="en-US" dirty="0"/>
              <a:t>triangles as </a:t>
            </a:r>
            <a:r>
              <a:rPr lang="en-US" dirty="0" smtClean="0"/>
              <a:t>shown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0012" y="1905000"/>
            <a:ext cx="8396400" cy="430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1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n=5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1 2 3 4 5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n=6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1 2 3 4 5 6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1 2 3 4 5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 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77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38155">
            <a:off x="1979612" y="4539867"/>
            <a:ext cx="8229600" cy="820600"/>
          </a:xfrm>
        </p:spPr>
        <p:txBody>
          <a:bodyPr/>
          <a:lstStyle/>
          <a:p>
            <a:r>
              <a:rPr lang="en-US" dirty="0" smtClean="0"/>
              <a:t>Printing Triangle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38155">
            <a:off x="1979612" y="525858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6626" name="Picture 2" descr="http://media.log-in.ru/i/triangl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270940" y="832598"/>
            <a:ext cx="2633472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28" name="Picture 4" descr="http://www.legobilliards.com.cn/pool_table_product/Triangles/TR0411A-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85872" y="1670798"/>
            <a:ext cx="307994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15123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0418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38948" y="1600200"/>
            <a:ext cx="4953000" cy="2362200"/>
          </a:xfrm>
          <a:prstGeom prst="roundRect">
            <a:avLst>
              <a:gd name="adj" fmla="val 20574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+mj-lt"/>
                <a:cs typeface="Consolas" pitchFamily="49" charset="0"/>
              </a:rPr>
              <a:t>- </a:t>
            </a:r>
            <a:r>
              <a:rPr lang="en-US" sz="3200" dirty="0"/>
              <a:t>does </a:t>
            </a:r>
            <a:r>
              <a:rPr lang="en-US" sz="3200" dirty="0" smtClean="0"/>
              <a:t>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377887" lvl="1" indent="0">
              <a:buNone/>
            </a:pPr>
            <a:endParaRPr lang="en-US" sz="2400" dirty="0" smtClean="0"/>
          </a:p>
          <a:p>
            <a:endParaRPr lang="en-US" sz="3200" dirty="0" smtClean="0"/>
          </a:p>
          <a:p>
            <a:r>
              <a:rPr lang="en-US" sz="3200" dirty="0" smtClean="0"/>
              <a:t>Other types - </a:t>
            </a:r>
            <a:r>
              <a:rPr lang="en-US" sz="3200" dirty="0"/>
              <a:t>r</a:t>
            </a:r>
            <a:r>
              <a:rPr lang="en-US" sz="3200" dirty="0" smtClean="0"/>
              <a:t>eturn values, based on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 smtClean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Return Types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AddOne(int n) 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n += 1;</a:t>
            </a:r>
          </a:p>
          <a:p>
            <a:r>
              <a:rPr lang="en-US" sz="2200" dirty="0" smtClean="0"/>
              <a:t>    Console.WriteLine(n);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>
                <a:solidFill>
                  <a:schemeClr val="tx1"/>
                </a:solidFill>
              </a:rPr>
              <a:t>static int PlusOne(int n) 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    return n + 1;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}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78083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76363"/>
            <a:ext cx="10515598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static double CalcTriangleArea(double width, double height)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return width * height / 2;</a:t>
            </a:r>
          </a:p>
          <a:p>
            <a:r>
              <a:rPr lang="en-US" dirty="0" smtClean="0"/>
              <a:t>}</a:t>
            </a:r>
          </a:p>
          <a:p>
            <a:endParaRPr lang="en-US" sz="2000" dirty="0" smtClean="0"/>
          </a:p>
          <a:p>
            <a:r>
              <a:rPr lang="en-US" dirty="0" smtClean="0"/>
              <a:t>static void Main()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Console.Write("Enter triangle width: ");</a:t>
            </a:r>
          </a:p>
          <a:p>
            <a:r>
              <a:rPr lang="en-US" dirty="0" smtClean="0"/>
              <a:t>    double width = double.Parse(Console.ReadLine());</a:t>
            </a:r>
          </a:p>
          <a:p>
            <a:r>
              <a:rPr lang="en-US" dirty="0" smtClean="0"/>
              <a:t>    Console.Write("Enter triangle height: ");</a:t>
            </a:r>
          </a:p>
          <a:p>
            <a:r>
              <a:rPr lang="en-US" dirty="0" smtClean="0"/>
              <a:t>    double height = double.Parse(Console.ReadLine());</a:t>
            </a:r>
          </a:p>
          <a:p>
            <a:r>
              <a:rPr lang="en-US" dirty="0" smtClean="0"/>
              <a:t>    Console.WriteLine(CalcTriangleArea(width, height));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1084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Method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071227"/>
            <a:ext cx="104394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smtClean="0"/>
              <a:t>Power(double number, int power)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</a:t>
            </a:r>
            <a:r>
              <a:rPr lang="en-US" sz="2000" dirty="0" smtClean="0"/>
              <a:t>}</a:t>
            </a:r>
            <a:endParaRPr lang="en-US" sz="2000" dirty="0"/>
          </a:p>
          <a:p>
            <a:r>
              <a:rPr lang="en-US" sz="2000" dirty="0"/>
              <a:t>    return result;</a:t>
            </a:r>
          </a:p>
          <a:p>
            <a:r>
              <a:rPr lang="en-US" sz="2000" dirty="0" smtClean="0"/>
              <a:t>}</a:t>
            </a:r>
          </a:p>
          <a:p>
            <a:endParaRPr lang="en-US" sz="2000" dirty="0"/>
          </a:p>
          <a:p>
            <a:r>
              <a:rPr lang="en-US" sz="2000" dirty="0"/>
              <a:t>static void </a:t>
            </a:r>
            <a:r>
              <a:rPr lang="en-US" sz="2000" dirty="0" smtClean="0"/>
              <a:t>Main()</a:t>
            </a:r>
            <a:endParaRPr lang="en-US" sz="2000" dirty="0"/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    double powerTwo = Power(5, 2);</a:t>
            </a:r>
          </a:p>
          <a:p>
            <a:r>
              <a:rPr lang="en-US" sz="2000" dirty="0" smtClean="0"/>
              <a:t>    Console.WriteLine(powerTwo);</a:t>
            </a:r>
          </a:p>
          <a:p>
            <a:r>
              <a:rPr lang="en-US" sz="2000" dirty="0" smtClean="0"/>
              <a:t>    double powerThree = Power(7.45, 3);</a:t>
            </a:r>
          </a:p>
          <a:p>
            <a:r>
              <a:rPr lang="en-US" sz="2000" dirty="0" smtClean="0"/>
              <a:t>    Console.WriteLine(powerThree);</a:t>
            </a:r>
          </a:p>
          <a:p>
            <a:r>
              <a:rPr lang="en-US" sz="2000" dirty="0"/>
              <a:t>}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5040503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684212" y="1905000"/>
            <a:ext cx="10668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medymm.com.tr/english/hizmetler_foto.asp?id=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77148" y="1447800"/>
            <a:ext cx="3276600" cy="2375535"/>
          </a:xfrm>
          <a:prstGeom prst="roundRect">
            <a:avLst>
              <a:gd name="adj" fmla="val 12302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6233810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Creating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Calling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612" y="25146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23459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r>
              <a:rPr lang="en-US" dirty="0" smtClean="0"/>
              <a:t>Overloading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1365365"/>
          </a:xfrm>
        </p:spPr>
        <p:txBody>
          <a:bodyPr/>
          <a:lstStyle/>
          <a:p>
            <a:r>
              <a:rPr lang="en-US" dirty="0" smtClean="0"/>
              <a:t>Multiple Methods </a:t>
            </a:r>
            <a:br>
              <a:rPr lang="en-US" dirty="0" smtClean="0"/>
            </a:br>
            <a:r>
              <a:rPr lang="en-US" dirty="0" smtClean="0"/>
              <a:t>with the Same Name</a:t>
            </a:r>
            <a:endParaRPr lang="en-US" dirty="0"/>
          </a:p>
        </p:txBody>
      </p:sp>
      <p:pic>
        <p:nvPicPr>
          <p:cNvPr id="1026" name="Picture 2" descr="http://4.bp.blogspot.com/_7GZ1tO98idc/TAFZ1p9-a0I/AAAAAAAAALA/WQGhBnPwdo0/s1600/truck+overload+passen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612" y="914400"/>
            <a:ext cx="5695950" cy="3276601"/>
          </a:xfrm>
          <a:prstGeom prst="roundRect">
            <a:avLst>
              <a:gd name="adj" fmla="val 5039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6338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Overloading</a:t>
            </a:r>
          </a:p>
          <a:p>
            <a:pPr lvl="1"/>
            <a:r>
              <a:rPr lang="en-US" dirty="0" smtClean="0"/>
              <a:t>Use the same method name for multiple methods with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dirty="0" smtClean="0"/>
              <a:t> (return type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047127"/>
            <a:ext cx="104394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00988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Better </a:t>
            </a:r>
            <a:r>
              <a:rPr lang="en-US" dirty="0"/>
              <a:t>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Avoiding </a:t>
            </a:r>
            <a:r>
              <a:rPr lang="en-US" dirty="0"/>
              <a:t>repeating </a:t>
            </a:r>
            <a:r>
              <a:rPr lang="en-US" dirty="0" smtClean="0"/>
              <a:t>code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maintainability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well-defined </a:t>
            </a:r>
            <a:r>
              <a:rPr lang="en-US" dirty="0"/>
              <a:t>task</a:t>
            </a:r>
          </a:p>
          <a:p>
            <a:r>
              <a:rPr lang="en-US" dirty="0" smtClean="0"/>
              <a:t>Method's </a:t>
            </a:r>
            <a:r>
              <a:rPr lang="en-US" dirty="0"/>
              <a:t>name should describe that </a:t>
            </a:r>
            <a:r>
              <a:rPr lang="en-US" dirty="0" smtClean="0"/>
              <a:t>task in a clear and non-ambiguous way</a:t>
            </a:r>
            <a:endParaRPr lang="en-US" dirty="0"/>
          </a:p>
          <a:p>
            <a:pPr lvl="1"/>
            <a:r>
              <a:rPr lang="en-US" dirty="0"/>
              <a:t>Good </a:t>
            </a:r>
            <a:r>
              <a:rPr lang="en-US" dirty="0" smtClean="0"/>
              <a:t>examples: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CalculatePrice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ReadName</a:t>
            </a:r>
          </a:p>
          <a:p>
            <a:pPr lvl="1"/>
            <a:r>
              <a:rPr lang="en-US" dirty="0" smtClean="0"/>
              <a:t>Bad examples: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g1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Process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C# methods </a:t>
            </a:r>
            <a:r>
              <a:rPr lang="en-US" dirty="0" smtClean="0"/>
              <a:t>should start with a </a:t>
            </a:r>
            <a:r>
              <a:rPr lang="en-US" dirty="0"/>
              <a:t>capital </a:t>
            </a:r>
            <a:r>
              <a:rPr lang="en-US" dirty="0" smtClean="0"/>
              <a:t>letter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Avoid methods longer than one screen</a:t>
            </a:r>
          </a:p>
          <a:p>
            <a:pPr lvl="1"/>
            <a:r>
              <a:rPr lang="en-US" dirty="0" smtClean="0"/>
              <a:t>Split them to several shorter methods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</a:t>
            </a:r>
            <a:r>
              <a:rPr lang="en-US" dirty="0" smtClean="0"/>
              <a:t>programs into </a:t>
            </a:r>
            <a:r>
              <a:rPr lang="en-US" dirty="0"/>
              <a:t>simple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methods </a:t>
            </a:r>
            <a:r>
              <a:rPr lang="en-US" dirty="0"/>
              <a:t>that solve small </a:t>
            </a:r>
            <a:r>
              <a:rPr lang="en-US" dirty="0" smtClean="0"/>
              <a:t>sub-problems</a:t>
            </a:r>
            <a:endParaRPr lang="en-US" dirty="0"/>
          </a:p>
          <a:p>
            <a:pPr marL="452438" indent="-452438"/>
            <a:r>
              <a:rPr lang="en-US" dirty="0" smtClean="0"/>
              <a:t>Methods consist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Methods are invoked by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/>
              <a:t>accept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 smtClean="0"/>
              <a:t>Parameters take actual values when calling a method</a:t>
            </a:r>
            <a:endParaRPr lang="en-US" dirty="0"/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a value </a:t>
            </a:r>
            <a:r>
              <a:rPr lang="en-US" dirty="0"/>
              <a:t>or </a:t>
            </a:r>
            <a:r>
              <a:rPr lang="en-US" dirty="0" smtClean="0"/>
              <a:t>nothing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644215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Declaring and Invoking Methods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15877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/>
              <a:t> is a named piece of code</a:t>
            </a:r>
          </a:p>
          <a:p>
            <a:r>
              <a:rPr lang="en-US" dirty="0" smtClean="0"/>
              <a:t>Each method has: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Methods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1612" y="4267200"/>
            <a:ext cx="5943600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PrintHyphens(int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</a:t>
            </a:r>
          </a:p>
          <a:p>
            <a:r>
              <a:rPr lang="en-US" sz="2200" dirty="0" smtClean="0"/>
              <a:t>        new string('-', count));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094542" y="3039196"/>
            <a:ext cx="1497799" cy="586523"/>
          </a:xfrm>
          <a:prstGeom prst="wedgeRoundRectCallout">
            <a:avLst>
              <a:gd name="adj1" fmla="val -25807"/>
              <a:gd name="adj2" fmla="val 1571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2589212" y="3091150"/>
            <a:ext cx="1828800" cy="586523"/>
          </a:xfrm>
          <a:prstGeom prst="wedgeRoundRectCallout">
            <a:avLst>
              <a:gd name="adj1" fmla="val 37563"/>
              <a:gd name="adj2" fmla="val 16247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type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313612" y="3107240"/>
            <a:ext cx="2141887" cy="586523"/>
          </a:xfrm>
          <a:prstGeom prst="wedgeRoundRectCallout">
            <a:avLst>
              <a:gd name="adj1" fmla="val -49681"/>
              <a:gd name="adj2" fmla="val 1589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066212" y="4975537"/>
            <a:ext cx="1497799" cy="586523"/>
          </a:xfrm>
          <a:prstGeom prst="wedgeRoundRectCallout">
            <a:avLst>
              <a:gd name="adj1" fmla="val -91713"/>
              <a:gd name="adj2" fmla="val 2960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4612" y="4343400"/>
            <a:ext cx="762000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4713541" y="4334717"/>
            <a:ext cx="1878799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6704012" y="4334717"/>
            <a:ext cx="1447801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291943" y="4992855"/>
            <a:ext cx="4783669" cy="874545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ight Brace 18"/>
          <p:cNvSpPr/>
          <p:nvPr/>
        </p:nvSpPr>
        <p:spPr>
          <a:xfrm>
            <a:off x="8075612" y="4994894"/>
            <a:ext cx="228600" cy="914400"/>
          </a:xfrm>
          <a:prstGeom prst="rightBrace">
            <a:avLst/>
          </a:prstGeom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43532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11430000" cy="5229602"/>
          </a:xfrm>
        </p:spPr>
        <p:txBody>
          <a:bodyPr/>
          <a:lstStyle/>
          <a:p>
            <a:r>
              <a:rPr lang="en-US" dirty="0" smtClean="0"/>
              <a:t>Methods can be invoked (called) by their name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Methods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5015" y="2095500"/>
            <a:ext cx="10557197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/>
              <a:t>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Console.WriteLine(new string('-', count));</a:t>
            </a:r>
          </a:p>
          <a:p>
            <a:r>
              <a:rPr lang="en-US" sz="2200" dirty="0" smtClean="0"/>
              <a:t>}</a:t>
            </a:r>
          </a:p>
          <a:p>
            <a:endParaRPr lang="en-US" sz="2200" dirty="0" smtClean="0"/>
          </a:p>
          <a:p>
            <a:r>
              <a:rPr lang="en-US" sz="2200" dirty="0" smtClean="0"/>
              <a:t>static void Main()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for (int i = 1; i &lt;= 10; i++)</a:t>
            </a:r>
          </a:p>
          <a:p>
            <a:r>
              <a:rPr lang="en-US" sz="2200" dirty="0" smtClean="0"/>
              <a:t>    {</a:t>
            </a:r>
          </a:p>
          <a:p>
            <a:r>
              <a:rPr lang="en-US" sz="2200" dirty="0" smtClean="0"/>
              <a:t>       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>
                <a:solidFill>
                  <a:schemeClr val="tx1"/>
                </a:solidFill>
              </a:rPr>
              <a:t>(i)</a:t>
            </a:r>
            <a:r>
              <a:rPr lang="en-US" sz="2200" dirty="0" smtClean="0"/>
              <a:t>;</a:t>
            </a:r>
          </a:p>
          <a:p>
            <a:r>
              <a:rPr lang="en-US" sz="2200" dirty="0" smtClean="0"/>
              <a:t>    }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47012" y="3942618"/>
            <a:ext cx="3429000" cy="1012172"/>
          </a:xfrm>
          <a:prstGeom prst="wedgeRoundRectCallout">
            <a:avLst>
              <a:gd name="adj1" fmla="val -94873"/>
              <a:gd name="adj2" fmla="val -1136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body always surrounded by </a:t>
            </a:r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6412" y="5495722"/>
            <a:ext cx="3429000" cy="586523"/>
          </a:xfrm>
          <a:prstGeom prst="wedgeRoundRectCallout">
            <a:avLst>
              <a:gd name="adj1" fmla="val -110024"/>
              <a:gd name="adj2" fmla="val -5310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called by name</a:t>
            </a:r>
          </a:p>
        </p:txBody>
      </p:sp>
    </p:spTree>
    <p:extLst>
      <p:ext uri="{BB962C8B-B14F-4D97-AF65-F5344CB8AC3E}">
        <p14:creationId xmlns="" xmlns:p14="http://schemas.microsoft.com/office/powerpoint/2010/main" val="26638419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7046" y="3492782"/>
            <a:ext cx="5226893" cy="2571614"/>
          </a:xfrm>
          <a:prstGeom prst="rect">
            <a:avLst/>
          </a:prstGeom>
          <a:scene3d>
            <a:camera prst="orthographicFront">
              <a:rot lat="637200" lon="21113186" rev="21571161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012" y="3492782"/>
            <a:ext cx="3627434" cy="2603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3833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can be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type</a:t>
            </a:r>
          </a:p>
          <a:p>
            <a:pPr lvl="1"/>
            <a:r>
              <a:rPr lang="en-US" dirty="0" smtClean="0"/>
              <a:t>Separated by comma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590800"/>
            <a:ext cx="103632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PrintNumbers(5,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923212" y="3657600"/>
            <a:ext cx="3429000" cy="1012172"/>
          </a:xfrm>
          <a:prstGeom prst="wedgeRoundRectCallout">
            <a:avLst>
              <a:gd name="adj1" fmla="val -78812"/>
              <a:gd name="adj2" fmla="val -1126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5519757"/>
            <a:ext cx="3429000" cy="1012172"/>
          </a:xfrm>
          <a:prstGeom prst="wedgeRoundRectCallout">
            <a:avLst>
              <a:gd name="adj1" fmla="val -79115"/>
              <a:gd name="adj2" fmla="val -2949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Passed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1050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Method </a:t>
            </a:r>
            <a:r>
              <a:rPr lang="en-US" sz="3800" dirty="0"/>
              <a:t>Parameters – Example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12356" name="Rectangle 4"/>
          <p:cNvSpPr>
            <a:spLocks noChangeArrowheads="1"/>
          </p:cNvSpPr>
          <p:nvPr/>
        </p:nvSpPr>
        <p:spPr bwMode="auto">
          <a:xfrm>
            <a:off x="760412" y="1168598"/>
            <a:ext cx="101346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PrintSign(5);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PrintSign(-3);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PrintSign(0);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42239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</a:t>
            </a:r>
            <a:r>
              <a:rPr lang="en-US" sz="3000" dirty="0" smtClean="0"/>
              <a:t>4.0 supports </a:t>
            </a:r>
            <a:r>
              <a:rPr lang="en-US" sz="3000" dirty="0"/>
              <a:t>optional parameters with default </a:t>
            </a:r>
            <a:r>
              <a:rPr lang="en-US" sz="3000" dirty="0" smtClean="0"/>
              <a:t>values: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200" dirty="0"/>
          </a:p>
          <a:p>
            <a:endParaRPr lang="en-US" sz="2000" dirty="0" smtClean="0"/>
          </a:p>
          <a:p>
            <a:r>
              <a:rPr lang="en-US" sz="3000" dirty="0" smtClean="0"/>
              <a:t>The </a:t>
            </a:r>
            <a:r>
              <a:rPr lang="en-US" sz="3000" dirty="0"/>
              <a:t>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= 0, int end = 100)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PrintNumbers(5, 10);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PrintNumbers(15);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PrintNumbers(end: 40, start: 35);</a:t>
            </a:r>
          </a:p>
        </p:txBody>
      </p:sp>
    </p:spTree>
    <p:extLst>
      <p:ext uri="{BB962C8B-B14F-4D97-AF65-F5344CB8AC3E}">
        <p14:creationId xmlns="" xmlns:p14="http://schemas.microsoft.com/office/powerpoint/2010/main" val="1856706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1295</Words>
  <Application>Microsoft Office PowerPoint</Application>
  <PresentationFormat>Custom</PresentationFormat>
  <Paragraphs>293</Paragraphs>
  <Slides>27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SoftUni 16x9</vt:lpstr>
      <vt:lpstr>1_SoftUni 16x9</vt:lpstr>
      <vt:lpstr>Methods</vt:lpstr>
      <vt:lpstr>Table of Contents</vt:lpstr>
      <vt:lpstr>Methods</vt:lpstr>
      <vt:lpstr>Declaring Methods</vt:lpstr>
      <vt:lpstr>Invoking Methods</vt:lpstr>
      <vt:lpstr>Methods</vt:lpstr>
      <vt:lpstr>Method Parameters</vt:lpstr>
      <vt:lpstr>Method Parameters – Example</vt:lpstr>
      <vt:lpstr>Optional Parameters</vt:lpstr>
      <vt:lpstr>Method Parameters</vt:lpstr>
      <vt:lpstr>Exercises in Class</vt:lpstr>
      <vt:lpstr>Printing Triangle</vt:lpstr>
      <vt:lpstr>Printing Triangle</vt:lpstr>
      <vt:lpstr>Returning Values From Methods</vt:lpstr>
      <vt:lpstr>Method Return Types</vt:lpstr>
      <vt:lpstr>Methods with Parameters and Return Value</vt:lpstr>
      <vt:lpstr>Power Method</vt:lpstr>
      <vt:lpstr>Temperature Conversion – Example</vt:lpstr>
      <vt:lpstr>Returning Values From Methods</vt:lpstr>
      <vt:lpstr>Overloading Methods</vt:lpstr>
      <vt:lpstr>Overloading Methods</vt:lpstr>
      <vt:lpstr>Why Use Methods?</vt:lpstr>
      <vt:lpstr>Methods – Best Practices</vt:lpstr>
      <vt:lpstr>Summary</vt:lpstr>
      <vt:lpstr>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2015-09-15T10:57:39Z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